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499" r:id="rId1"/>
  </p:sldMasterIdLst>
  <p:notesMasterIdLst>
    <p:notesMasterId r:id="rId7"/>
  </p:notesMasterIdLst>
  <p:handoutMasterIdLst>
    <p:handoutMasterId r:id="rId8"/>
  </p:handoutMasterIdLst>
  <p:sldIdLst>
    <p:sldId id="256" r:id="rId2"/>
    <p:sldId id="296" r:id="rId3"/>
    <p:sldId id="323" r:id="rId4"/>
    <p:sldId id="324" r:id="rId5"/>
    <p:sldId id="325" r:id="rId6"/>
  </p:sldIdLst>
  <p:sldSz cx="12192000" cy="6858000"/>
  <p:notesSz cx="6858000" cy="160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7202F"/>
    <a:srgbClr val="2DA2BF"/>
    <a:srgbClr val="F9D1D3"/>
    <a:srgbClr val="FFDE8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2" autoAdjust="0"/>
    <p:restoredTop sz="72920" autoAdjust="0"/>
  </p:normalViewPr>
  <p:slideViewPr>
    <p:cSldViewPr>
      <p:cViewPr varScale="1">
        <p:scale>
          <a:sx n="70" d="100"/>
          <a:sy n="70" d="100"/>
        </p:scale>
        <p:origin x="1523" y="40"/>
      </p:cViewPr>
      <p:guideLst>
        <p:guide orient="horz" pos="1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212"/>
    </p:cViewPr>
  </p:sorterViewPr>
  <p:notesViewPr>
    <p:cSldViewPr>
      <p:cViewPr>
        <p:scale>
          <a:sx n="125" d="100"/>
          <a:sy n="125" d="100"/>
        </p:scale>
        <p:origin x="2928" y="96"/>
      </p:cViewPr>
      <p:guideLst>
        <p:guide orient="horz" pos="2880"/>
        <p:guide pos="2160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C9FE0-5D06-4E5C-99F1-EB03F9C5E7AD}" type="slidenum">
              <a:rPr lang="en-US" smtClean="0">
                <a:cs typeface="Calibri" panose="020F0502020204030204" pitchFamily="34" charset="0"/>
              </a:rPr>
              <a:pPr/>
              <a:t>‹#›</a:t>
            </a:fld>
            <a:endParaRPr 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10468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C5CEE3AE-188C-4664-BDD2-03CAB46821E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593163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171450" indent="-171450" algn="l" defTabSz="457200" rtl="0" eaLnBrk="0" fontAlgn="base" hangingPunct="0">
      <a:spcBef>
        <a:spcPct val="30000"/>
      </a:spcBef>
      <a:spcAft>
        <a:spcPct val="0"/>
      </a:spcAft>
      <a:buClr>
        <a:srgbClr val="C00000"/>
      </a:buClr>
      <a:buFont typeface="Calibri" panose="020F0502020204030204" pitchFamily="34" charset="0"/>
      <a:buChar char="●"/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395288" indent="-171450" algn="l" defTabSz="457200" rtl="0" eaLnBrk="0" fontAlgn="base" hangingPunct="0">
      <a:spcBef>
        <a:spcPct val="30000"/>
      </a:spcBef>
      <a:spcAft>
        <a:spcPct val="0"/>
      </a:spcAft>
      <a:buClr>
        <a:srgbClr val="008000"/>
      </a:buClr>
      <a:buSzPct val="70000"/>
      <a:buFont typeface="Wingdings" panose="05000000000000000000" pitchFamily="2" charset="2"/>
      <a:buChar char="n"/>
      <a:defRPr sz="1200" b="1" kern="1200">
        <a:solidFill>
          <a:schemeClr val="tx1"/>
        </a:solidFill>
        <a:latin typeface="+mn-lt"/>
        <a:ea typeface="+mn-ea"/>
        <a:cs typeface="+mn-cs"/>
      </a:defRPr>
    </a:lvl2pPr>
    <a:lvl3pPr marL="628650" indent="-171450" algn="l" defTabSz="457200" rtl="0" eaLnBrk="0" fontAlgn="base" hangingPunct="0">
      <a:spcBef>
        <a:spcPct val="30000"/>
      </a:spcBef>
      <a:spcAft>
        <a:spcPct val="0"/>
      </a:spcAft>
      <a:buClr>
        <a:schemeClr val="tx2"/>
      </a:buClr>
      <a:buSzPct val="70000"/>
      <a:buFont typeface="Wingdings" panose="05000000000000000000" pitchFamily="2" charset="2"/>
      <a:buChar char="®"/>
      <a:defRPr sz="1200" b="1" kern="1200">
        <a:solidFill>
          <a:schemeClr val="tx1"/>
        </a:solidFill>
        <a:latin typeface="+mn-lt"/>
        <a:ea typeface="+mn-ea"/>
        <a:cs typeface="+mn-cs"/>
      </a:defRPr>
    </a:lvl3pPr>
    <a:lvl4pPr marL="854075" indent="-173038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altLang="en-US" b="1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C00000"/>
              </a:buClr>
              <a:buFont typeface="Calibri" panose="020F0502020204030204" pitchFamily="34" charset="0"/>
              <a:buChar char="●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8000"/>
              </a:buClr>
              <a:buSzPct val="70000"/>
              <a:buFont typeface="Wingdings" panose="05000000000000000000" pitchFamily="2" charset="2"/>
              <a:buChar char="n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®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CC9D9A7-6A52-4E98-B917-621243E450E8}" type="slidenum">
              <a:rPr lang="en-US" altLang="en-US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5267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>
            <a:lvl1pPr defTabSz="457200">
              <a:spcBef>
                <a:spcPct val="30000"/>
              </a:spcBef>
              <a:buClr>
                <a:srgbClr val="C00000"/>
              </a:buClr>
              <a:buFont typeface="Calibri" panose="020F0502020204030204" pitchFamily="34" charset="0"/>
              <a:buChar char="●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30000"/>
              </a:spcBef>
              <a:buClr>
                <a:srgbClr val="008000"/>
              </a:buClr>
              <a:buSzPct val="7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3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®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3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3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C9A3E080-1BDB-4B5D-A9CB-8A86562BE253}" type="slidenum">
              <a:rPr lang="en-US" altLang="en-US" sz="1900" b="1">
                <a:solidFill>
                  <a:srgbClr val="3333FF"/>
                </a:solidFill>
                <a:cs typeface="Calibri" panose="020F0502020204030204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900" b="1" dirty="0">
              <a:solidFill>
                <a:srgbClr val="3333FF"/>
              </a:solidFill>
              <a:cs typeface="Calibri" panose="020F050202020403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922338"/>
            <a:ext cx="5903913" cy="3321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147" y="4567237"/>
            <a:ext cx="5056293" cy="36871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alt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5206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922338"/>
            <a:ext cx="5903913" cy="3321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0368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5" y="3697341"/>
            <a:ext cx="6966441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2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3" y="5056021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8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1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6456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AE820BBC-AC8A-41A2-B5A2-A38EDA68833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39" indent="-227008">
              <a:defRPr/>
            </a:lvl4pPr>
            <a:lvl5pPr marL="2397065" indent="-227008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954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1C609-0F0D-4841-9F2F-030B3379F1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1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4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5670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067" userDrawn="1">
          <p15:clr>
            <a:srgbClr val="FBAE40"/>
          </p15:clr>
        </p15:guide>
        <p15:guide id="6" pos="9259" userDrawn="1">
          <p15:clr>
            <a:srgbClr val="FBAE40"/>
          </p15:clr>
        </p15:guide>
        <p15:guide id="7" pos="600" userDrawn="1">
          <p15:clr>
            <a:srgbClr val="FBAE40"/>
          </p15:clr>
        </p15:guide>
        <p15:guide id="8" pos="5208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800" userDrawn="1">
          <p15:clr>
            <a:srgbClr val="FBAE40"/>
          </p15:clr>
        </p15:guide>
        <p15:guide id="11" pos="694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1" y="1535113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7" y="1535113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1C609-0F0D-4841-9F2F-030B3379F1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8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7" y="2174878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9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0C71C609-0F0D-4841-9F2F-030B3379F1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5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8" y="4108454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695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E3000-1FE7-4597-BE23-A1AC10F0DE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15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067" userDrawn="1">
          <p15:clr>
            <a:srgbClr val="FBAE40"/>
          </p15:clr>
        </p15:guide>
        <p15:guide id="6" pos="9259" userDrawn="1">
          <p15:clr>
            <a:srgbClr val="FBAE40"/>
          </p15:clr>
        </p15:guide>
        <p15:guide id="7" pos="600" userDrawn="1">
          <p15:clr>
            <a:srgbClr val="FBAE40"/>
          </p15:clr>
        </p15:guide>
        <p15:guide id="8" pos="5208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800" userDrawn="1">
          <p15:clr>
            <a:srgbClr val="FBAE40"/>
          </p15:clr>
        </p15:guide>
        <p15:guide id="11" pos="694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2D7E6-FB69-44F1-8A56-928FF0B4A47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44593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2" y="6265304"/>
            <a:ext cx="518079" cy="365125"/>
          </a:xfrm>
        </p:spPr>
        <p:txBody>
          <a:bodyPr/>
          <a:lstStyle/>
          <a:p>
            <a:pPr>
              <a:defRPr/>
            </a:pPr>
            <a:fld id="{0C71C609-0F0D-4841-9F2F-030B3379F1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-2828543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9" y="2278381"/>
            <a:ext cx="5730240" cy="1143001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6" y="6132291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7985718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NJ Training – TY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4"/>
            <a:ext cx="936487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71C609-0F0D-4841-9F2F-030B3379F1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1182570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1808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0" r:id="rId1"/>
    <p:sldLayoutId id="2147484501" r:id="rId2"/>
    <p:sldLayoutId id="2147484502" r:id="rId3"/>
    <p:sldLayoutId id="2147484503" r:id="rId4"/>
    <p:sldLayoutId id="2147484504" r:id="rId5"/>
    <p:sldLayoutId id="2147484505" r:id="rId6"/>
    <p:sldLayoutId id="2147484506" r:id="rId7"/>
    <p:sldLayoutId id="2147484507" r:id="rId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178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05" indent="-341305" algn="l" defTabSz="457178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38130" algn="l" defTabSz="457178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15" indent="-285744" algn="l" defTabSz="457178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45717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" pos="1067" userDrawn="1">
          <p15:clr>
            <a:srgbClr val="F26B43"/>
          </p15:clr>
        </p15:guide>
        <p15:guide id="6" pos="683" userDrawn="1">
          <p15:clr>
            <a:srgbClr val="F26B43"/>
          </p15:clr>
        </p15:guide>
        <p15:guide id="9" pos="800" userDrawn="1">
          <p15:clr>
            <a:srgbClr val="F26B43"/>
          </p15:clr>
        </p15:guide>
        <p15:guide id="10" orient="horz" pos="1344" userDrawn="1">
          <p15:clr>
            <a:srgbClr val="F26B43"/>
          </p15:clr>
        </p15:guide>
        <p15:guide id="11" pos="512" userDrawn="1">
          <p15:clr>
            <a:srgbClr val="F26B43"/>
          </p15:clr>
        </p15:guide>
        <p15:guide id="12" orient="horz" pos="1056" userDrawn="1">
          <p15:clr>
            <a:srgbClr val="F26B43"/>
          </p15:clr>
        </p15:guide>
        <p15:guide id="13" orient="horz" pos="828" userDrawn="1">
          <p15:clr>
            <a:srgbClr val="F26B43"/>
          </p15:clr>
        </p15:guide>
        <p15:guide id="14" pos="6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New Jersey Slides</a:t>
            </a:r>
          </a:p>
          <a:p>
            <a:r>
              <a:rPr lang="en-US" altLang="en-US" dirty="0" smtClean="0"/>
              <a:t>Tax Year </a:t>
            </a:r>
            <a:r>
              <a:rPr lang="en-US" altLang="en-US" dirty="0" smtClean="0"/>
              <a:t>2019</a:t>
            </a:r>
            <a:endParaRPr lang="en-US" alt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Filing Status</a:t>
            </a:r>
            <a:br>
              <a:rPr lang="en-US" altLang="en-US" dirty="0"/>
            </a:br>
            <a:r>
              <a:rPr lang="en-US" altLang="en-US" i="1" dirty="0"/>
              <a:t>Married, Single, and More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NJ </a:t>
            </a:r>
            <a:r>
              <a:rPr lang="en-US" dirty="0"/>
              <a:t>Training – TY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820BBC-AC8A-41A2-B5A2-A38EDA688333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New Jersey law uses the same criteria as federal law  </a:t>
            </a:r>
            <a:r>
              <a:rPr lang="en-US" altLang="en-US" b="1" dirty="0" smtClean="0"/>
              <a:t>except </a:t>
            </a:r>
            <a:endParaRPr lang="en-US" altLang="en-US" dirty="0"/>
          </a:p>
          <a:p>
            <a:pPr lvl="1"/>
            <a:r>
              <a:rPr lang="en-US" altLang="en-US" dirty="0" smtClean="0"/>
              <a:t>NJ law includes </a:t>
            </a:r>
            <a:r>
              <a:rPr lang="en-US" altLang="en-US" b="1" dirty="0" smtClean="0"/>
              <a:t>civil union partners </a:t>
            </a:r>
            <a:r>
              <a:rPr lang="en-US" altLang="en-US" dirty="0" smtClean="0"/>
              <a:t>as Married</a:t>
            </a:r>
            <a:endParaRPr lang="en-US" altLang="en-US" dirty="0"/>
          </a:p>
          <a:p>
            <a:pPr lvl="2"/>
            <a:r>
              <a:rPr lang="en-US" altLang="en-US" dirty="0"/>
              <a:t>Federal </a:t>
            </a:r>
            <a:r>
              <a:rPr lang="en-US" altLang="en-US" dirty="0" smtClean="0"/>
              <a:t>law does not include civil union partners as Married</a:t>
            </a:r>
          </a:p>
          <a:p>
            <a:pPr marL="460375" indent="-457200"/>
            <a:r>
              <a:rPr lang="en-US" altLang="en-US" dirty="0" smtClean="0"/>
              <a:t>Registered domestic partners are not considered as Married by either federal or NJ law</a:t>
            </a:r>
          </a:p>
          <a:p>
            <a:pPr marL="460375" indent="-457200"/>
            <a:endParaRPr lang="en-US" altLang="en-US" dirty="0" smtClean="0"/>
          </a:p>
          <a:p>
            <a:pPr marL="1717631" lvl="3" indent="0">
              <a:buNone/>
            </a:pPr>
            <a:endParaRPr lang="en-US" alt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New Jersey Filing Status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NJ </a:t>
            </a:r>
            <a:r>
              <a:rPr lang="en-US" dirty="0"/>
              <a:t>Training – TY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820BBC-AC8A-41A2-B5A2-A38EDA688333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105763670"/>
              </p:ext>
            </p:extLst>
          </p:nvPr>
        </p:nvGraphicFramePr>
        <p:xfrm>
          <a:off x="1077846" y="1371600"/>
          <a:ext cx="9962688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1344"/>
                <a:gridCol w="4981344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Federal  Filing Status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State Filing Status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1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Single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Single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Married Filing Joint (MFJ) </a:t>
                      </a:r>
                      <a:r>
                        <a:rPr lang="en-US" alt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Married/</a:t>
                      </a:r>
                      <a:r>
                        <a:rPr lang="en-US" altLang="en-US" sz="2400" dirty="0" smtClean="0">
                          <a:solidFill>
                            <a:srgbClr val="FF0000"/>
                          </a:solidFill>
                        </a:rPr>
                        <a:t>Civil Union </a:t>
                      </a:r>
                      <a:r>
                        <a:rPr lang="en-US" altLang="en-US" sz="2400" dirty="0" smtClean="0"/>
                        <a:t>Filing Jointly </a:t>
                      </a:r>
                      <a:r>
                        <a:rPr lang="en-US" alt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Married Filing Separate (MFS)</a:t>
                      </a:r>
                      <a:r>
                        <a:rPr lang="en-US" alt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Married/</a:t>
                      </a:r>
                      <a:r>
                        <a:rPr lang="en-US" altLang="en-US" sz="2400" dirty="0" smtClean="0">
                          <a:solidFill>
                            <a:srgbClr val="FF0000"/>
                          </a:solidFill>
                        </a:rPr>
                        <a:t>Civil Union </a:t>
                      </a:r>
                      <a:r>
                        <a:rPr lang="en-US" altLang="en-US" sz="2400" dirty="0" smtClean="0"/>
                        <a:t>Filing Separately </a:t>
                      </a:r>
                      <a:r>
                        <a:rPr lang="en-US" alt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400" dirty="0" smtClean="0"/>
                        <a:t>Head Of Household (HOH)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2400" dirty="0" smtClean="0"/>
                        <a:t>Head Of Household (HOH)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Qualifying Widow/er (QW)</a:t>
                      </a:r>
                      <a:endParaRPr lang="en-US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Qualifying Widow/er /Surviving </a:t>
                      </a:r>
                      <a:r>
                        <a:rPr lang="en-US" altLang="en-US" sz="2400" dirty="0" smtClean="0">
                          <a:solidFill>
                            <a:srgbClr val="FF0000"/>
                          </a:solidFill>
                        </a:rPr>
                        <a:t>Civil Union </a:t>
                      </a:r>
                      <a:r>
                        <a:rPr lang="en-US" altLang="en-US" sz="2400" dirty="0" smtClean="0"/>
                        <a:t>Partner</a:t>
                      </a:r>
                      <a:endParaRPr lang="en-US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Federal vs </a:t>
            </a:r>
            <a:r>
              <a:rPr lang="en-US" altLang="en-US" dirty="0"/>
              <a:t>New Jersey Filing Status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5150425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*  Married same-sex couples treated as Married filing status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Civil union filing </a:t>
            </a:r>
            <a:r>
              <a:rPr lang="en-US" sz="2400" dirty="0" smtClean="0">
                <a:solidFill>
                  <a:srgbClr val="FF0000"/>
                </a:solidFill>
              </a:rPr>
              <a:t>status is </a:t>
            </a:r>
            <a:r>
              <a:rPr lang="en-US" sz="2400" dirty="0">
                <a:solidFill>
                  <a:srgbClr val="FF0000"/>
                </a:solidFill>
              </a:rPr>
              <a:t>out of scope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73569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NJ </a:t>
            </a:r>
            <a:r>
              <a:rPr lang="en-US" dirty="0" smtClean="0"/>
              <a:t>Training – TY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820BBC-AC8A-41A2-B5A2-A38EDA688333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en-US" dirty="0"/>
              <a:t>Civil Union status</a:t>
            </a:r>
          </a:p>
          <a:p>
            <a:pPr lvl="1"/>
            <a:r>
              <a:rPr lang="en-US" altLang="en-US" sz="3200" dirty="0" smtClean="0"/>
              <a:t>Requires </a:t>
            </a:r>
            <a:r>
              <a:rPr lang="en-US" altLang="en-US" sz="3200" dirty="0"/>
              <a:t>a license</a:t>
            </a:r>
          </a:p>
          <a:p>
            <a:pPr lvl="1"/>
            <a:r>
              <a:rPr lang="en-US" altLang="en-US" sz="3200" dirty="0" smtClean="0"/>
              <a:t>Grants  </a:t>
            </a:r>
            <a:r>
              <a:rPr lang="en-US" altLang="en-US" sz="3200" dirty="0"/>
              <a:t>same state benefits, protection &amp; responsibilities of married couples </a:t>
            </a:r>
          </a:p>
          <a:p>
            <a:pPr lvl="1"/>
            <a:r>
              <a:rPr lang="en-US" altLang="en-US" sz="3200" dirty="0" smtClean="0"/>
              <a:t>Must </a:t>
            </a:r>
            <a:r>
              <a:rPr lang="en-US" altLang="en-US" sz="3200" dirty="0"/>
              <a:t>be at least 18 years of age, or meet requirements for exceptions</a:t>
            </a:r>
          </a:p>
          <a:p>
            <a:r>
              <a:rPr lang="en-US" altLang="en-US" dirty="0" smtClean="0"/>
              <a:t>Civil </a:t>
            </a:r>
            <a:r>
              <a:rPr lang="en-US" altLang="en-US" dirty="0"/>
              <a:t>union status not treated as Married on Federal return</a:t>
            </a:r>
          </a:p>
          <a:p>
            <a:r>
              <a:rPr lang="en-US" altLang="en-US" dirty="0" smtClean="0"/>
              <a:t>NJ </a:t>
            </a:r>
            <a:r>
              <a:rPr lang="en-US" altLang="en-US" dirty="0"/>
              <a:t>treats civil union status like equivalent Married status (MFJ/MFS)</a:t>
            </a:r>
          </a:p>
          <a:p>
            <a:r>
              <a:rPr lang="en-US" altLang="en-US" dirty="0" smtClean="0"/>
              <a:t>No </a:t>
            </a:r>
            <a:r>
              <a:rPr lang="en-US" altLang="en-US" dirty="0"/>
              <a:t>easy way to use software to file different filing statuses for Federal and NJ, so return is Out of Scope        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Note</a:t>
            </a:r>
            <a:r>
              <a:rPr lang="en-US" altLang="en-US" dirty="0">
                <a:solidFill>
                  <a:srgbClr val="FF0000"/>
                </a:solidFill>
              </a:rPr>
              <a:t>:  NJ Recognizes Domestic Partners (different than Civil Union) as dependents, and allows a dependent exemption in certain circumstances.  This is </a:t>
            </a:r>
            <a:r>
              <a:rPr lang="en-US" altLang="en-US" b="1" dirty="0">
                <a:solidFill>
                  <a:srgbClr val="FF0000"/>
                </a:solidFill>
              </a:rPr>
              <a:t>In-Scope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NJ Filing Status </a:t>
            </a:r>
            <a:br>
              <a:rPr lang="en-US" altLang="en-US" dirty="0"/>
            </a:br>
            <a:r>
              <a:rPr lang="en-US" altLang="en-US" dirty="0"/>
              <a:t>Civil Union - Out of 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39366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NJ </a:t>
            </a:r>
            <a:r>
              <a:rPr lang="en-US" dirty="0" smtClean="0"/>
              <a:t>Training – TY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820BBC-AC8A-41A2-B5A2-A38EDA688333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Federal law considers common </a:t>
            </a:r>
            <a:r>
              <a:rPr lang="en-US" altLang="en-US" dirty="0"/>
              <a:t>law </a:t>
            </a:r>
            <a:r>
              <a:rPr lang="en-US" altLang="en-US" dirty="0" smtClean="0"/>
              <a:t>marriage as Married </a:t>
            </a:r>
            <a:r>
              <a:rPr lang="en-US" altLang="en-US" dirty="0"/>
              <a:t>if recognized in the state where it began</a:t>
            </a:r>
          </a:p>
          <a:p>
            <a:pPr lvl="1"/>
            <a:r>
              <a:rPr lang="en-US" altLang="en-US" dirty="0"/>
              <a:t>  Common law marriage </a:t>
            </a:r>
            <a:r>
              <a:rPr lang="en-US" altLang="en-US" dirty="0" smtClean="0"/>
              <a:t>is not </a:t>
            </a:r>
            <a:r>
              <a:rPr lang="en-US" altLang="en-US" dirty="0"/>
              <a:t>recognized if began in NJ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Law Marriages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61985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A309F09A-D3F6-47D0-BBBB-3A71145426D5}" vid="{CFB015DD-FEA0-48F6-AF59-C346941A5F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295</Words>
  <Application>Microsoft Office PowerPoint</Application>
  <PresentationFormat>Widescreen</PresentationFormat>
  <Paragraphs>45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2018 Templet</vt:lpstr>
      <vt:lpstr>Filing Status Married, Single, and More</vt:lpstr>
      <vt:lpstr>New Jersey Filing Status</vt:lpstr>
      <vt:lpstr>Federal vs New Jersey Filing Status </vt:lpstr>
      <vt:lpstr>NJ Filing Status  Civil Union - Out of Scope</vt:lpstr>
      <vt:lpstr>Common Law Marriages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Filing Status Married, Single, and More</dc:title>
  <dc:creator/>
  <cp:lastModifiedBy/>
  <cp:revision>43</cp:revision>
  <dcterms:created xsi:type="dcterms:W3CDTF">2018-10-03T19:47:53Z</dcterms:created>
  <dcterms:modified xsi:type="dcterms:W3CDTF">2019-10-27T14:33:23Z</dcterms:modified>
</cp:coreProperties>
</file>